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74" r:id="rId7"/>
    <p:sldId id="278" r:id="rId8"/>
    <p:sldId id="263" r:id="rId9"/>
    <p:sldId id="264" r:id="rId10"/>
    <p:sldId id="265" r:id="rId11"/>
    <p:sldId id="286" r:id="rId12"/>
    <p:sldId id="280" r:id="rId13"/>
    <p:sldId id="285" r:id="rId14"/>
    <p:sldId id="281" r:id="rId15"/>
    <p:sldId id="287" r:id="rId16"/>
    <p:sldId id="282" r:id="rId17"/>
    <p:sldId id="288" r:id="rId18"/>
    <p:sldId id="268" r:id="rId19"/>
    <p:sldId id="269" r:id="rId20"/>
    <p:sldId id="289" r:id="rId21"/>
    <p:sldId id="290" r:id="rId22"/>
    <p:sldId id="291" r:id="rId23"/>
    <p:sldId id="293" r:id="rId24"/>
    <p:sldId id="295" r:id="rId25"/>
    <p:sldId id="301" r:id="rId26"/>
    <p:sldId id="294" r:id="rId27"/>
    <p:sldId id="296" r:id="rId28"/>
    <p:sldId id="300" r:id="rId29"/>
    <p:sldId id="297" r:id="rId30"/>
    <p:sldId id="298" r:id="rId31"/>
    <p:sldId id="299" r:id="rId32"/>
    <p:sldId id="302" r:id="rId33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82" autoAdjust="0"/>
    <p:restoredTop sz="94580"/>
  </p:normalViewPr>
  <p:slideViewPr>
    <p:cSldViewPr snapToGrid="0" snapToObjects="1">
      <p:cViewPr varScale="1">
        <p:scale>
          <a:sx n="79" d="100"/>
          <a:sy n="79" d="100"/>
        </p:scale>
        <p:origin x="533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EE4D9A0-486B-288A-5204-72D2A2DF0B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546F4D-EEAB-8E22-1E81-1B34947A2AF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79907579-9100-4D27-81B2-105B9EBDE87E}" type="datetimeFigureOut">
              <a:rPr lang="en-US"/>
              <a:pPr>
                <a:defRPr/>
              </a:pPr>
              <a:t>11/7/2025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DAA8A25-5D71-8E40-B106-37B30C8FAA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4396361-9DC4-EF94-2C8E-E5B6D6C20E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F67075-83B9-46B7-10DC-6D57B6D3E3D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5BC90-9D65-E38E-6E25-572E07B494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4278AB9-8347-4AC4-9BFC-8EF3F48C0CC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6F273-4630-3CE4-57E6-03B015AFD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8DB07C-9706-4695-94B5-088AA57801A8}" type="datetimeFigureOut">
              <a:rPr lang="en-US"/>
              <a:pPr>
                <a:defRPr/>
              </a:pPr>
              <a:t>11/7/2025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50959-5EC8-45F1-21EC-ABFB6229A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6BE30-C294-8A88-22DA-36311C4D3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3E75DE-9822-412F-BF36-9DFEF31DE64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6189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C700F-0DD5-B92A-A19D-D7036E2A5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90C03C-5BC7-4FAC-95B8-F2A97C18CFB1}" type="datetimeFigureOut">
              <a:rPr lang="en-US"/>
              <a:pPr>
                <a:defRPr/>
              </a:pPr>
              <a:t>11/7/2025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56DF8-D8A6-21A3-0630-5A94E7927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E4389-78D0-5E79-D7AD-F0FA11B39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34E7F7-B153-4037-844A-57DDBAEEB1F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4347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145A9-105D-182F-AE09-5303019EC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435CFD-5327-42AD-AE14-1F237881C294}" type="datetimeFigureOut">
              <a:rPr lang="en-US"/>
              <a:pPr>
                <a:defRPr/>
              </a:pPr>
              <a:t>11/7/2025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F5488-4BA7-F60A-F25C-AC0A27C3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F7B56-5398-8769-8F3B-42C6FF29F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38BF45-6726-412E-8B08-41A28BE2834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797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676DC-2720-1F67-39AC-DF79AE2BE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6CEBCF-BD15-4EED-9619-235C1A13F2DE}" type="datetimeFigureOut">
              <a:rPr lang="en-US"/>
              <a:pPr>
                <a:defRPr/>
              </a:pPr>
              <a:t>11/7/2025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F039A6-45E4-171E-3821-AAE151746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F2001-AAEF-9CB2-6152-ED5AB4979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594EED-E22A-4FE9-965B-A12FAB45FBD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9775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65991-7DD8-7B3E-FDCA-4814ACC0E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581137-B544-4E9C-8C37-1DEA182C0500}" type="datetimeFigureOut">
              <a:rPr lang="en-US"/>
              <a:pPr>
                <a:defRPr/>
              </a:pPr>
              <a:t>11/7/2025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CF60B-4D96-5B9A-8309-65F83FB2E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E7E1F-5C1D-89D3-43F0-D42B04104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4FEEFC-D99F-4A47-8B2D-7EE94147C32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4228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541FE95-BFE0-4E87-7DB3-85620EDC5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53DD39-B32B-42BE-9C5A-75BD6D4E1FAB}" type="datetimeFigureOut">
              <a:rPr lang="en-US"/>
              <a:pPr>
                <a:defRPr/>
              </a:pPr>
              <a:t>11/7/2025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1DED347-4980-3ABB-5F52-4D4EC379C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04DCE75-3330-0C7C-81E3-21F389971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B233E7-6BB1-475E-8B8F-98D92EC455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7601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B30839A-A33F-1CC0-D4EA-FEB96AF32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EA9483-5383-43FF-B764-19718891F8F1}" type="datetimeFigureOut">
              <a:rPr lang="en-US"/>
              <a:pPr>
                <a:defRPr/>
              </a:pPr>
              <a:t>11/7/2025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629534F-11F3-A32E-357D-3A0774CD0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AF38511-4143-32F2-B243-9F8985D15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7FC766-A0E7-4836-837A-90738E58500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3511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98FE80F-DD2A-6C40-7DD1-BAFD80339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8B943F-50C4-4D95-A44B-96E6003ED2BD}" type="datetimeFigureOut">
              <a:rPr lang="en-US"/>
              <a:pPr>
                <a:defRPr/>
              </a:pPr>
              <a:t>11/7/2025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7A928C5-D5C3-6FA6-2A62-7720B0878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E854637-35DC-264A-A0F4-D79A6F050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11EA2E-FDA7-40F2-B0B7-45242B8756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7871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3D5B156-486D-2018-87A8-A51E8B69E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516B70-2033-4613-B10F-9356084D7D1A}" type="datetimeFigureOut">
              <a:rPr lang="en-US"/>
              <a:pPr>
                <a:defRPr/>
              </a:pPr>
              <a:t>11/7/2025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97CECD3-E631-A3DF-3BA4-EA5715D82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55A6644-8466-AB1E-5546-92FDE3884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343A93-DEDF-4CDE-9365-4CFA2E21CF9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5149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9AB7E0D-115F-C142-3788-57FA7866D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8E99A4-405C-4B17-9F0E-A37226640F4D}" type="datetimeFigureOut">
              <a:rPr lang="en-US"/>
              <a:pPr>
                <a:defRPr/>
              </a:pPr>
              <a:t>11/7/2025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F0E463F-2230-0BAA-CAB7-0E74DEF02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47A8050-255B-8533-715E-83A05F67C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BE8FD9-C795-44B6-864D-65AFAC2B30F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7923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74234AD-EBB2-ABFE-8CAF-DAA64046E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1A2DF2-7B51-4189-BB29-7842EB057ACE}" type="datetimeFigureOut">
              <a:rPr lang="en-US"/>
              <a:pPr>
                <a:defRPr/>
              </a:pPr>
              <a:t>11/7/2025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D8BDAD4-C809-00D8-D4FA-58484A788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97EA468-E931-2AB3-2090-60A1E2CA1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58F361-8254-4472-8AA5-D8B8D33578B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998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CC3E3495-A2B1-7EA9-5809-E46B1010584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9861E0CA-CBC9-8CA5-7EC7-C682B26E6BF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FB7A8-2987-630D-E6E1-1A5F868961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0E0B3285-4EA2-4D38-A0EF-2B02A50B1D67}" type="datetimeFigureOut">
              <a:rPr lang="en-US"/>
              <a:pPr>
                <a:defRPr/>
              </a:pPr>
              <a:t>11/7/2025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C0EEA-3D64-DB12-55FB-DEF3DB94B2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20B21-399A-C471-C10D-FB6587D91C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075BCFBB-0939-4184-9811-D7B9278A774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fntjriRe48" TargetMode="External"/><Relationship Id="rId2" Type="http://schemas.openxmlformats.org/officeDocument/2006/relationships/hyperlink" Target="https://learn.microsoft.com/en-us/windows/wsl/install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9E4B603B-7210-FFC7-CB9B-B79B0C7FB3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3175" y="458788"/>
            <a:ext cx="9144000" cy="2387600"/>
          </a:xfrm>
        </p:spPr>
        <p:txBody>
          <a:bodyPr/>
          <a:lstStyle/>
          <a:p>
            <a:pPr eaLnBrk="1" hangingPunct="1"/>
            <a:r>
              <a:rPr lang="en-US" altLang="en-US"/>
              <a:t>Comparison of </a:t>
            </a:r>
            <a:br>
              <a:rPr lang="en-US" altLang="en-US"/>
            </a:br>
            <a:r>
              <a:rPr lang="en-US" altLang="en-US"/>
              <a:t>Windows &amp; Linux OS</a:t>
            </a:r>
          </a:p>
        </p:txBody>
      </p:sp>
      <p:pic>
        <p:nvPicPr>
          <p:cNvPr id="14338" name="Picture 1">
            <a:extLst>
              <a:ext uri="{FF2B5EF4-FFF2-40B4-BE49-F238E27FC236}">
                <a16:creationId xmlns:a16="http://schemas.microsoft.com/office/drawing/2014/main" id="{4E1A98AE-60FA-0344-7744-6B1A9B9AF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3157538"/>
            <a:ext cx="6350000" cy="317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477408C-8810-E508-F46F-2A9BA1F32B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1024480"/>
              </p:ext>
            </p:extLst>
          </p:nvPr>
        </p:nvGraphicFramePr>
        <p:xfrm>
          <a:off x="536575" y="1120775"/>
          <a:ext cx="11122026" cy="3821328"/>
        </p:xfrm>
        <a:graphic>
          <a:graphicData uri="http://schemas.openxmlformats.org/drawingml/2006/table">
            <a:tbl>
              <a:tblPr/>
              <a:tblGrid>
                <a:gridCol w="37073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73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73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88155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dirty="0">
                          <a:effectLst/>
                        </a:rPr>
                        <a:t>Company / developer</a:t>
                      </a:r>
                    </a:p>
                  </a:txBody>
                  <a:tcPr marL="91445" marR="63504" marT="88913" marB="889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Linus Torvalds and the Linux community.</a:t>
                      </a:r>
                    </a:p>
                  </a:txBody>
                  <a:tcPr marL="127007" marR="127007" marT="88913" marB="889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Microsoft</a:t>
                      </a:r>
                    </a:p>
                  </a:txBody>
                  <a:tcPr marL="127007" marR="127007" marT="88913" marB="889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006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dirty="0">
                          <a:effectLst/>
                        </a:rPr>
                        <a:t>Update method</a:t>
                      </a:r>
                    </a:p>
                  </a:txBody>
                  <a:tcPr marL="91445" marR="63504" marT="88913" marB="88913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Many ways</a:t>
                      </a:r>
                    </a:p>
                  </a:txBody>
                  <a:tcPr marL="127007" marR="127007" marT="88913" marB="88913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Windows Update</a:t>
                      </a:r>
                    </a:p>
                  </a:txBody>
                  <a:tcPr marL="127007" marR="127007" marT="88913" marB="88913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006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dirty="0">
                          <a:effectLst/>
                        </a:rPr>
                        <a:t>Preceded by</a:t>
                      </a:r>
                    </a:p>
                  </a:txBody>
                  <a:tcPr marL="91445" marR="63504" marT="88913" marB="88913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Basic Terminal (CLI)</a:t>
                      </a:r>
                    </a:p>
                  </a:txBody>
                  <a:tcPr marL="127007" marR="127007" marT="88913" marB="88913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MS-DOS</a:t>
                      </a:r>
                    </a:p>
                  </a:txBody>
                  <a:tcPr marL="127007" marR="127007" marT="88913" marB="88913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8155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dirty="0">
                          <a:effectLst/>
                        </a:rPr>
                        <a:t>License</a:t>
                      </a:r>
                    </a:p>
                  </a:txBody>
                  <a:tcPr marL="91445" marR="63504" marT="88913" marB="88913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GNU General Public License</a:t>
                      </a:r>
                    </a:p>
                  </a:txBody>
                  <a:tcPr marL="127007" marR="127007" marT="88913" marB="88913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Proprietary License</a:t>
                      </a:r>
                    </a:p>
                  </a:txBody>
                  <a:tcPr marL="127007" marR="127007" marT="88913" marB="88913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5006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dirty="0">
                          <a:effectLst/>
                        </a:rPr>
                        <a:t>Source model</a:t>
                      </a:r>
                    </a:p>
                  </a:txBody>
                  <a:tcPr marL="91445" marR="63504" marT="88913" marB="88913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Free Software / Open Source</a:t>
                      </a:r>
                    </a:p>
                  </a:txBody>
                  <a:tcPr marL="127007" marR="127007" marT="88913" marB="88913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Closed</a:t>
                      </a:r>
                      <a:r>
                        <a:rPr lang="en-US" sz="1800" baseline="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source</a:t>
                      </a:r>
                    </a:p>
                  </a:txBody>
                  <a:tcPr marL="127007" marR="127007" marT="88913" marB="88913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830D833-138C-3389-BB6C-B1DFE601B652}"/>
              </a:ext>
            </a:extLst>
          </p:cNvPr>
          <p:cNvGraphicFramePr>
            <a:graphicFrameLocks noGrp="1"/>
          </p:cNvGraphicFramePr>
          <p:nvPr/>
        </p:nvGraphicFramePr>
        <p:xfrm>
          <a:off x="536575" y="260350"/>
          <a:ext cx="11122025" cy="706438"/>
        </p:xfrm>
        <a:graphic>
          <a:graphicData uri="http://schemas.openxmlformats.org/drawingml/2006/table">
            <a:tbl>
              <a:tblPr/>
              <a:tblGrid>
                <a:gridCol w="370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6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68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6438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87379" marR="87379" marT="87370" marB="8737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D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LINUX</a:t>
                      </a:r>
                    </a:p>
                  </a:txBody>
                  <a:tcPr marL="87379" marR="87379" marT="87370" marB="8737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D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WINDOWS</a:t>
                      </a:r>
                    </a:p>
                  </a:txBody>
                  <a:tcPr marL="87379" marR="87379" marT="87370" marB="8737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>
            <a:extLst>
              <a:ext uri="{FF2B5EF4-FFF2-40B4-BE49-F238E27FC236}">
                <a16:creationId xmlns:a16="http://schemas.microsoft.com/office/drawing/2014/main" id="{E5A36CE3-DE12-93CC-AB2B-DB82ADB56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438" y="2443163"/>
            <a:ext cx="10515600" cy="1325562"/>
          </a:xfrm>
        </p:spPr>
        <p:txBody>
          <a:bodyPr/>
          <a:lstStyle/>
          <a:p>
            <a:pPr algn="ctr"/>
            <a:r>
              <a:rPr lang="en-US" altLang="en-US" sz="4800" b="1"/>
              <a:t>GUI DIFFERENCES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" descr="Screenshot from 2018-07-17 19_37_04.png">
            <a:extLst>
              <a:ext uri="{FF2B5EF4-FFF2-40B4-BE49-F238E27FC236}">
                <a16:creationId xmlns:a16="http://schemas.microsoft.com/office/drawing/2014/main" id="{05958A02-9678-DE1D-CA08-DE1534725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38" y="520700"/>
            <a:ext cx="10066337" cy="578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Content Placeholder 3" descr="Screenshot (15).png">
            <a:extLst>
              <a:ext uri="{FF2B5EF4-FFF2-40B4-BE49-F238E27FC236}">
                <a16:creationId xmlns:a16="http://schemas.microsoft.com/office/drawing/2014/main" id="{CFE9E6BC-FDAC-D433-11E9-E90B6DE5B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696913"/>
            <a:ext cx="9950450" cy="5592762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1" descr="Screenshot from 2018-07-17 19_37_13.png">
            <a:extLst>
              <a:ext uri="{FF2B5EF4-FFF2-40B4-BE49-F238E27FC236}">
                <a16:creationId xmlns:a16="http://schemas.microsoft.com/office/drawing/2014/main" id="{0CF2FF85-8050-5401-48C5-E8BAD4E0E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52450"/>
            <a:ext cx="10344150" cy="581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2" descr="Image result for windows 10">
            <a:extLst>
              <a:ext uri="{FF2B5EF4-FFF2-40B4-BE49-F238E27FC236}">
                <a16:creationId xmlns:a16="http://schemas.microsoft.com/office/drawing/2014/main" id="{E99BCF36-341F-DF50-79C1-C57BE96C4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" y="395288"/>
            <a:ext cx="10287000" cy="578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1" descr="Screenshot from 2018-07-17 19_37_34.png">
            <a:extLst>
              <a:ext uri="{FF2B5EF4-FFF2-40B4-BE49-F238E27FC236}">
                <a16:creationId xmlns:a16="http://schemas.microsoft.com/office/drawing/2014/main" id="{5C806E6E-3769-56EE-EE94-5BBB9D307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63" y="504825"/>
            <a:ext cx="10404475" cy="584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2">
            <a:extLst>
              <a:ext uri="{FF2B5EF4-FFF2-40B4-BE49-F238E27FC236}">
                <a16:creationId xmlns:a16="http://schemas.microsoft.com/office/drawing/2014/main" id="{08177F18-3078-EC51-D1DC-65B736C9A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346075"/>
            <a:ext cx="10991850" cy="618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>
            <a:extLst>
              <a:ext uri="{FF2B5EF4-FFF2-40B4-BE49-F238E27FC236}">
                <a16:creationId xmlns:a16="http://schemas.microsoft.com/office/drawing/2014/main" id="{42132AA3-EF7A-56F1-E981-A0382484C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3738"/>
            <a:ext cx="10515600" cy="1325562"/>
          </a:xfrm>
        </p:spPr>
        <p:txBody>
          <a:bodyPr/>
          <a:lstStyle/>
          <a:p>
            <a:r>
              <a:rPr lang="en-US" altLang="en-US" sz="3600" b="1" u="sng"/>
              <a:t>Multimedia and Productivity Applications availability</a:t>
            </a:r>
            <a:br>
              <a:rPr lang="en-US" altLang="en-US" b="1" u="sng"/>
            </a:br>
            <a:endParaRPr lang="en-US" altLang="en-US" b="1" u="sng"/>
          </a:p>
        </p:txBody>
      </p:sp>
      <p:sp>
        <p:nvSpPr>
          <p:cNvPr id="39938" name="Content Placeholder 2">
            <a:extLst>
              <a:ext uri="{FF2B5EF4-FFF2-40B4-BE49-F238E27FC236}">
                <a16:creationId xmlns:a16="http://schemas.microsoft.com/office/drawing/2014/main" id="{A0B88B62-B0E5-5BAA-6FF4-E631B2FE4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en-US"/>
              <a:t>The main advantage of Linux is that most of the multimedia applications are freely available.</a:t>
            </a:r>
          </a:p>
          <a:p>
            <a:pPr algn="just"/>
            <a:r>
              <a:rPr lang="en-US" altLang="en-US"/>
              <a:t>while in the case of Windows, users may have to pay a hefty amount to get the software although many Open Source/Free versions are sometimes available. </a:t>
            </a:r>
          </a:p>
          <a:p>
            <a:pPr algn="just"/>
            <a:r>
              <a:rPr lang="en-US" altLang="en-US"/>
              <a:t>Linux typically comes with a lot of free application software, such as </a:t>
            </a:r>
            <a:r>
              <a:rPr lang="en-US" altLang="en-US" b="1"/>
              <a:t>Libre Office</a:t>
            </a:r>
            <a:r>
              <a:rPr lang="en-US" altLang="en-US"/>
              <a:t>, a complete free Office suite.</a:t>
            </a:r>
          </a:p>
          <a:p>
            <a:pPr algn="just"/>
            <a:r>
              <a:rPr lang="en-US" altLang="en-US"/>
              <a:t> A new computer with Windows pre-installed may have additional application software but that is totally up to the PC vendor.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CD729E6C-0CDC-CEC2-B0C9-7CCF7930C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u="sng"/>
              <a:t>Gaming Applications</a:t>
            </a:r>
          </a:p>
        </p:txBody>
      </p:sp>
      <p:sp>
        <p:nvSpPr>
          <p:cNvPr id="40962" name="Content Placeholder 2">
            <a:extLst>
              <a:ext uri="{FF2B5EF4-FFF2-40B4-BE49-F238E27FC236}">
                <a16:creationId xmlns:a16="http://schemas.microsoft.com/office/drawing/2014/main" id="{4CCAE43F-0C50-8A02-FC22-68DE378D6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en-US"/>
              <a:t> Major attraction of Windows is the library of games available for purchase.</a:t>
            </a:r>
          </a:p>
          <a:p>
            <a:pPr algn="just"/>
            <a:r>
              <a:rPr lang="en-US" altLang="en-US"/>
              <a:t>A majority of games support Windows and are released first for the Windows platform. </a:t>
            </a:r>
          </a:p>
          <a:p>
            <a:pPr algn="just"/>
            <a:r>
              <a:rPr lang="en-US" altLang="en-US"/>
              <a:t>Some of these games can be run on Linux with a compatibility layer like Wine, although Wine is difficult to set up and require different versions of it for various games.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B2561F5A-3636-C6F1-1CA7-7E787E290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u="sng"/>
              <a:t>History of Linux</a:t>
            </a:r>
          </a:p>
        </p:txBody>
      </p:sp>
      <p:sp>
        <p:nvSpPr>
          <p:cNvPr id="15362" name="Content Placeholder 2">
            <a:extLst>
              <a:ext uri="{FF2B5EF4-FFF2-40B4-BE49-F238E27FC236}">
                <a16:creationId xmlns:a16="http://schemas.microsoft.com/office/drawing/2014/main" id="{CFE654DD-0438-5025-4476-8EA38BA2B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r>
              <a:rPr lang="en-US" altLang="en-US"/>
              <a:t>Linux was originally built by </a:t>
            </a:r>
            <a:r>
              <a:rPr lang="en-US" altLang="en-US" b="1"/>
              <a:t>Linus Torvalds</a:t>
            </a:r>
          </a:p>
          <a:p>
            <a:pPr algn="just" eaLnBrk="1" hangingPunct="1"/>
            <a:r>
              <a:rPr lang="en-US" altLang="en-US"/>
              <a:t> At the University of Helsinki in 1991. </a:t>
            </a:r>
          </a:p>
          <a:p>
            <a:pPr algn="just" eaLnBrk="1" hangingPunct="1"/>
            <a:r>
              <a:rPr lang="en-US" altLang="en-US"/>
              <a:t>Linux was built based on UNIX.</a:t>
            </a:r>
          </a:p>
          <a:p>
            <a:pPr algn="just" eaLnBrk="1" hangingPunct="1"/>
            <a:r>
              <a:rPr lang="en-US" altLang="en-US"/>
              <a:t>It is an </a:t>
            </a:r>
            <a:r>
              <a:rPr lang="en-US" altLang="en-US" b="1"/>
              <a:t>Open Source</a:t>
            </a:r>
            <a:r>
              <a:rPr lang="en-US" altLang="en-US"/>
              <a:t> Operating System. </a:t>
            </a:r>
          </a:p>
          <a:p>
            <a:pPr algn="just" eaLnBrk="1" hangingPunct="1"/>
            <a:r>
              <a:rPr lang="en-US" altLang="en-US"/>
              <a:t>Free Software. </a:t>
            </a:r>
          </a:p>
          <a:p>
            <a:pPr algn="just" eaLnBrk="1" hangingPunct="1"/>
            <a:r>
              <a:rPr lang="en-US" altLang="en-US"/>
              <a:t>Source Code Available to all.</a:t>
            </a:r>
          </a:p>
          <a:p>
            <a:pPr algn="just" eaLnBrk="1" hangingPunct="1"/>
            <a:r>
              <a:rPr lang="en-US" altLang="en-US"/>
              <a:t>It runs on a wide range of hardware from PCs, servers to even Raspberry pi.</a:t>
            </a:r>
          </a:p>
          <a:p>
            <a:pPr algn="just" eaLnBrk="1" hangingPunct="1"/>
            <a:endParaRPr lang="en-US" altLang="en-US"/>
          </a:p>
        </p:txBody>
      </p:sp>
      <p:pic>
        <p:nvPicPr>
          <p:cNvPr id="15363" name="Picture 1">
            <a:extLst>
              <a:ext uri="{FF2B5EF4-FFF2-40B4-BE49-F238E27FC236}">
                <a16:creationId xmlns:a16="http://schemas.microsoft.com/office/drawing/2014/main" id="{CA6EBCDE-CF1C-2831-E68E-38C482C0F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850" y="365125"/>
            <a:ext cx="2697163" cy="367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1764B-F4B3-5511-28E7-DAFAAF8CB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D8262D08-DD4F-DEE3-D73C-7EC6F5B20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3175" y="458788"/>
            <a:ext cx="10001182" cy="2387600"/>
          </a:xfrm>
        </p:spPr>
        <p:txBody>
          <a:bodyPr/>
          <a:lstStyle/>
          <a:p>
            <a:pPr eaLnBrk="1" hangingPunct="1"/>
            <a:r>
              <a:rPr lang="en-US" altLang="en-US" dirty="0"/>
              <a:t>Installation of </a:t>
            </a:r>
            <a:br>
              <a:rPr lang="en-US" altLang="en-US" dirty="0"/>
            </a:br>
            <a:r>
              <a:rPr lang="en-US" altLang="en-US" dirty="0"/>
              <a:t>Windows Subsystem For Linux (WSL)</a:t>
            </a:r>
          </a:p>
        </p:txBody>
      </p:sp>
      <p:pic>
        <p:nvPicPr>
          <p:cNvPr id="45060" name="Picture 4" descr="Windows Subsystem for Linux (WSL) - Department of Geosciences">
            <a:extLst>
              <a:ext uri="{FF2B5EF4-FFF2-40B4-BE49-F238E27FC236}">
                <a16:creationId xmlns:a16="http://schemas.microsoft.com/office/drawing/2014/main" id="{C3D05E93-E4E1-E66B-449F-9A6FFC86F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703" y="2846388"/>
            <a:ext cx="3126125" cy="312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065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FB724-D3C2-3A5E-7E43-148E9675B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ED42B516-943A-03F8-58B1-A43B0D5649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025" y="3100962"/>
            <a:ext cx="10798851" cy="2387600"/>
          </a:xfrm>
        </p:spPr>
        <p:txBody>
          <a:bodyPr/>
          <a:lstStyle/>
          <a:p>
            <a:pPr eaLnBrk="1" hangingPunct="1"/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Follow:</a:t>
            </a:r>
            <a:br>
              <a:rPr lang="en-US" altLang="en-US" dirty="0"/>
            </a:br>
            <a:r>
              <a:rPr lang="en-US" altLang="en-US" dirty="0">
                <a:hlinkClick r:id="rId2"/>
              </a:rPr>
              <a:t>https://learn.microsoft.com/en-us/windows/wsl/install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>
                <a:hlinkClick r:id="rId3"/>
              </a:rPr>
              <a:t>https://www.youtube.com/watch?v=_fntjriRe48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59605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546D4-748A-646E-276D-CF6A5FDAF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100E972C-A0D3-F288-CB94-CD41C7C7B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6574" y="2235200"/>
            <a:ext cx="10798851" cy="2387600"/>
          </a:xfrm>
        </p:spPr>
        <p:txBody>
          <a:bodyPr/>
          <a:lstStyle/>
          <a:p>
            <a:pPr eaLnBrk="1" hangingPunct="1"/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834300-88B7-14AD-5CE1-4D97234E6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34" y="0"/>
            <a:ext cx="11436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862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0B286-C530-EFAB-2BD7-29CE7D681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8FE076-6DCE-0C45-564F-D3579E624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374" y="0"/>
            <a:ext cx="8941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203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899CC-5C3D-1F42-F907-0E98EAFB7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F9352D-A898-6CC8-5C02-D035DCCDC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0906"/>
            <a:ext cx="12192000" cy="533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026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87304-9848-DE0E-9797-3DC5DB544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74B461-E973-B4AF-1392-385E003DF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319" y="1428983"/>
            <a:ext cx="7701342" cy="365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606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187F0-2A40-A36D-8D6B-6DF7DDF30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B9FECDD-6377-904E-D8D2-24BD5A879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404"/>
            <a:ext cx="12192000" cy="513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72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734DF-44C3-4CBF-3E43-08DF8DD99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84596A-1B91-5BA5-7A2A-CD0A3D18D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6943"/>
            <a:ext cx="12192000" cy="508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3591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0F41B-C6C4-1869-EDB0-CC39981FE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DEB3A0-A5D1-9C7F-2B50-893E6CB52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2481262"/>
            <a:ext cx="982027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59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31785-1378-B4F6-5169-B441DCD44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44931D-F922-9275-895D-354305C1D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862" y="2019300"/>
            <a:ext cx="7534275" cy="2819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854F61-CA1F-6FEB-AD88-109E84BDC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862" y="1025862"/>
            <a:ext cx="469582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907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>
            <a:extLst>
              <a:ext uri="{FF2B5EF4-FFF2-40B4-BE49-F238E27FC236}">
                <a16:creationId xmlns:a16="http://schemas.microsoft.com/office/drawing/2014/main" id="{F6E3E5D4-B5B0-61C8-2B98-17B9BC1A9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938"/>
            <a:ext cx="10515600" cy="1325562"/>
          </a:xfrm>
        </p:spPr>
        <p:txBody>
          <a:bodyPr/>
          <a:lstStyle/>
          <a:p>
            <a:pPr eaLnBrk="1" hangingPunct="1"/>
            <a:r>
              <a:rPr lang="en-US" altLang="en-US" b="1" u="sng"/>
              <a:t>History of Windows</a:t>
            </a:r>
          </a:p>
        </p:txBody>
      </p:sp>
      <p:sp>
        <p:nvSpPr>
          <p:cNvPr id="17410" name="Content Placeholder 2">
            <a:extLst>
              <a:ext uri="{FF2B5EF4-FFF2-40B4-BE49-F238E27FC236}">
                <a16:creationId xmlns:a16="http://schemas.microsoft.com/office/drawing/2014/main" id="{2ABA369B-F96B-3199-1F04-A401C6882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r>
              <a:rPr lang="en-US" altLang="en-US"/>
              <a:t>First commercial version, Windows 3.0 was released in </a:t>
            </a:r>
            <a:r>
              <a:rPr lang="en-US" altLang="en-US" b="1"/>
              <a:t>1992</a:t>
            </a:r>
            <a:r>
              <a:rPr lang="en-US" altLang="en-US"/>
              <a:t> by Microsoft. </a:t>
            </a:r>
          </a:p>
          <a:p>
            <a:pPr algn="just" eaLnBrk="1" hangingPunct="1"/>
            <a:r>
              <a:rPr lang="en-US" altLang="en-US"/>
              <a:t>Windows is a GUI based operating system.</a:t>
            </a:r>
          </a:p>
          <a:p>
            <a:pPr algn="just" eaLnBrk="1" hangingPunct="1"/>
            <a:r>
              <a:rPr lang="en-US" altLang="en-US"/>
              <a:t>It has powerful networking capabilities, multitasking, and it is extremely </a:t>
            </a:r>
            <a:r>
              <a:rPr lang="en-US" altLang="en-US" b="1"/>
              <a:t>user friendly</a:t>
            </a:r>
            <a:r>
              <a:rPr lang="en-US" altLang="en-US"/>
              <a:t>.</a:t>
            </a:r>
          </a:p>
          <a:p>
            <a:pPr algn="just" eaLnBrk="1" hangingPunct="1"/>
            <a:r>
              <a:rPr lang="en-US" altLang="en-US"/>
              <a:t>It is the most popular Operating system in PCs.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99581-EECC-2C03-6B4D-813B02D2E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C26261-8B08-3DA2-188A-CD367B86A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7" y="1543556"/>
            <a:ext cx="10487025" cy="4276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D57C34-2F0F-A6FC-3860-2D8E64E2E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4" y="233362"/>
            <a:ext cx="519112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981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E609D-54F3-78F7-CBF5-AE45DA5E6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B5AC36-6824-D04B-D33A-C9ADFAE14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4186"/>
            <a:ext cx="12192000" cy="59938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9F2013-D64B-7A76-1999-FAE1D762F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2247"/>
            <a:ext cx="565785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41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17F94-B851-C38A-8A83-E4298C7AF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A45214-A099-8B87-56FB-51838EFDF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1066800"/>
            <a:ext cx="10391775" cy="579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4AAAE8-74EF-C648-1E38-109118AB5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12" y="342319"/>
            <a:ext cx="5732088" cy="61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888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2ECBCCFE-498E-1861-42CF-4413942AB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u="sng" dirty="0"/>
              <a:t>Versions of windows</a:t>
            </a:r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87744FE4-73DD-F8C9-F805-633AF9E8E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70000"/>
              </a:lnSpc>
            </a:pPr>
            <a:r>
              <a:rPr lang="en-US" altLang="en-US" sz="2600" b="1" dirty="0"/>
              <a:t>Windows 95 </a:t>
            </a:r>
            <a:endParaRPr lang="en-US" altLang="en-US" sz="2600" dirty="0"/>
          </a:p>
          <a:p>
            <a:pPr eaLnBrk="1" hangingPunct="1">
              <a:lnSpc>
                <a:spcPct val="70000"/>
              </a:lnSpc>
            </a:pPr>
            <a:r>
              <a:rPr lang="en-US" altLang="en-US" sz="2600" b="1" dirty="0"/>
              <a:t>Windows 98 </a:t>
            </a:r>
          </a:p>
          <a:p>
            <a:pPr eaLnBrk="1" hangingPunct="1">
              <a:lnSpc>
                <a:spcPct val="70000"/>
              </a:lnSpc>
            </a:pPr>
            <a:r>
              <a:rPr lang="en-US" altLang="en-US" sz="2600" b="1" dirty="0"/>
              <a:t>Windows Me</a:t>
            </a:r>
          </a:p>
          <a:p>
            <a:pPr eaLnBrk="1" hangingPunct="1">
              <a:lnSpc>
                <a:spcPct val="70000"/>
              </a:lnSpc>
            </a:pPr>
            <a:r>
              <a:rPr lang="en-US" altLang="en-US" sz="2600" b="1" dirty="0"/>
              <a:t>Windows 2000 </a:t>
            </a:r>
          </a:p>
          <a:p>
            <a:pPr eaLnBrk="1" hangingPunct="1">
              <a:lnSpc>
                <a:spcPct val="70000"/>
              </a:lnSpc>
            </a:pPr>
            <a:r>
              <a:rPr lang="en-US" altLang="en-US" sz="2600" b="1" dirty="0"/>
              <a:t>Windows 2003 </a:t>
            </a:r>
          </a:p>
          <a:p>
            <a:pPr eaLnBrk="1" hangingPunct="1">
              <a:lnSpc>
                <a:spcPct val="70000"/>
              </a:lnSpc>
            </a:pPr>
            <a:r>
              <a:rPr lang="en-US" altLang="en-US" sz="2600" b="1" dirty="0"/>
              <a:t>Windows XP </a:t>
            </a:r>
          </a:p>
          <a:p>
            <a:pPr eaLnBrk="1" hangingPunct="1">
              <a:lnSpc>
                <a:spcPct val="70000"/>
              </a:lnSpc>
            </a:pPr>
            <a:r>
              <a:rPr lang="en-US" altLang="en-US" sz="2600" b="1" dirty="0"/>
              <a:t>Windows vista </a:t>
            </a:r>
          </a:p>
          <a:p>
            <a:pPr eaLnBrk="1" hangingPunct="1">
              <a:lnSpc>
                <a:spcPct val="70000"/>
              </a:lnSpc>
            </a:pPr>
            <a:r>
              <a:rPr lang="en-US" altLang="en-US" sz="2600" b="1" dirty="0"/>
              <a:t>WINDOWS 7 </a:t>
            </a:r>
          </a:p>
          <a:p>
            <a:pPr eaLnBrk="1" hangingPunct="1">
              <a:lnSpc>
                <a:spcPct val="70000"/>
              </a:lnSpc>
            </a:pPr>
            <a:r>
              <a:rPr lang="en-US" altLang="en-US" sz="2600" b="1" dirty="0"/>
              <a:t>WINDOWS 8</a:t>
            </a:r>
          </a:p>
          <a:p>
            <a:pPr eaLnBrk="1" hangingPunct="1">
              <a:lnSpc>
                <a:spcPct val="70000"/>
              </a:lnSpc>
            </a:pPr>
            <a:r>
              <a:rPr lang="en-US" altLang="en-US" sz="2600" b="1" dirty="0"/>
              <a:t>WINDOWS 10</a:t>
            </a:r>
          </a:p>
          <a:p>
            <a:pPr eaLnBrk="1" hangingPunct="1">
              <a:lnSpc>
                <a:spcPct val="70000"/>
              </a:lnSpc>
            </a:pPr>
            <a:r>
              <a:rPr lang="en-US" altLang="en-US" sz="2600" b="1" dirty="0"/>
              <a:t>WINDOWS 11 </a:t>
            </a:r>
          </a:p>
          <a:p>
            <a:pPr eaLnBrk="1" hangingPunct="1">
              <a:lnSpc>
                <a:spcPct val="70000"/>
              </a:lnSpc>
            </a:pPr>
            <a:endParaRPr lang="en-US" altLang="en-US" sz="2600" dirty="0"/>
          </a:p>
          <a:p>
            <a:pPr eaLnBrk="1" hangingPunct="1">
              <a:lnSpc>
                <a:spcPct val="70000"/>
              </a:lnSpc>
            </a:pPr>
            <a:endParaRPr lang="en-US" altLang="en-US" sz="2600" dirty="0"/>
          </a:p>
        </p:txBody>
      </p:sp>
      <p:pic>
        <p:nvPicPr>
          <p:cNvPr id="18435" name="Picture 1">
            <a:extLst>
              <a:ext uri="{FF2B5EF4-FFF2-40B4-BE49-F238E27FC236}">
                <a16:creationId xmlns:a16="http://schemas.microsoft.com/office/drawing/2014/main" id="{DB676683-D58B-EAA4-D063-A7FDB569D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763" y="1690688"/>
            <a:ext cx="6657975" cy="484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>
            <a:extLst>
              <a:ext uri="{FF2B5EF4-FFF2-40B4-BE49-F238E27FC236}">
                <a16:creationId xmlns:a16="http://schemas.microsoft.com/office/drawing/2014/main" id="{5FBBBCC8-A07C-F09B-A69F-369E59A62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u="sng"/>
              <a:t>Distros of Linux</a:t>
            </a:r>
          </a:p>
        </p:txBody>
      </p:sp>
      <p:sp>
        <p:nvSpPr>
          <p:cNvPr id="19458" name="Content Placeholder 2">
            <a:extLst>
              <a:ext uri="{FF2B5EF4-FFF2-40B4-BE49-F238E27FC236}">
                <a16:creationId xmlns:a16="http://schemas.microsoft.com/office/drawing/2014/main" id="{2C168A57-48DF-9331-2EE9-226904AF2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b="1"/>
              <a:t>Suse </a:t>
            </a:r>
            <a:endParaRPr lang="en-US" altLang="en-US"/>
          </a:p>
          <a:p>
            <a:pPr eaLnBrk="1" hangingPunct="1">
              <a:lnSpc>
                <a:spcPct val="80000"/>
              </a:lnSpc>
            </a:pPr>
            <a:r>
              <a:rPr lang="en-US" altLang="en-US" b="1"/>
              <a:t>Fedora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b="1"/>
              <a:t>Redhat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b="1"/>
              <a:t>Debian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b="1"/>
              <a:t>Ubuntu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b="1"/>
              <a:t>CentOS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b="1"/>
              <a:t>Linux Mint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b="1"/>
              <a:t>Elementary OS</a:t>
            </a: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/>
          </a:p>
        </p:txBody>
      </p:sp>
      <p:pic>
        <p:nvPicPr>
          <p:cNvPr id="19459" name="Picture 1">
            <a:extLst>
              <a:ext uri="{FF2B5EF4-FFF2-40B4-BE49-F238E27FC236}">
                <a16:creationId xmlns:a16="http://schemas.microsoft.com/office/drawing/2014/main" id="{0AD610B9-2648-D577-B9E7-617879BF8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1422400"/>
            <a:ext cx="6553200" cy="491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1359030D-12C4-D3AD-C323-801AC541B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0025"/>
            <a:ext cx="12192000" cy="1131888"/>
          </a:xfrm>
        </p:spPr>
        <p:txBody>
          <a:bodyPr/>
          <a:lstStyle/>
          <a:p>
            <a:pPr algn="ctr"/>
            <a:r>
              <a:rPr lang="en-US" altLang="en-US" sz="5400" b="1"/>
              <a:t>DIFFERENCES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>
            <a:extLst>
              <a:ext uri="{FF2B5EF4-FFF2-40B4-BE49-F238E27FC236}">
                <a16:creationId xmlns:a16="http://schemas.microsoft.com/office/drawing/2014/main" id="{FFAB54D7-6C18-6AD8-1AF8-31FD854B0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3" y="261938"/>
            <a:ext cx="10515600" cy="1325562"/>
          </a:xfrm>
        </p:spPr>
        <p:txBody>
          <a:bodyPr/>
          <a:lstStyle/>
          <a:p>
            <a:r>
              <a:rPr lang="en-US" altLang="en-US" sz="3200" b="1" u="sng"/>
              <a:t>Differences in MEMORY MANAGEMENT</a:t>
            </a:r>
            <a:br>
              <a:rPr lang="en-US" altLang="en-US" b="1"/>
            </a:br>
            <a:endParaRPr lang="en-US" altLang="en-US" b="1"/>
          </a:p>
        </p:txBody>
      </p:sp>
      <p:sp>
        <p:nvSpPr>
          <p:cNvPr id="26626" name="Content Placeholder 2">
            <a:extLst>
              <a:ext uri="{FF2B5EF4-FFF2-40B4-BE49-F238E27FC236}">
                <a16:creationId xmlns:a16="http://schemas.microsoft.com/office/drawing/2014/main" id="{9A005FB6-E81D-FD53-0C68-063BFFB92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75" y="1325563"/>
            <a:ext cx="10515600" cy="4987925"/>
          </a:xfrm>
        </p:spPr>
        <p:txBody>
          <a:bodyPr/>
          <a:lstStyle/>
          <a:p>
            <a:pPr algn="just"/>
            <a:r>
              <a:rPr lang="en-US" altLang="en-US" sz="2500" dirty="0"/>
              <a:t>Windows manages their virtual memory in a </a:t>
            </a:r>
            <a:r>
              <a:rPr lang="en-US" altLang="en-US" sz="2500" b="1" dirty="0"/>
              <a:t>tree data structure</a:t>
            </a:r>
            <a:r>
              <a:rPr lang="en-US" altLang="en-US" sz="2500" dirty="0"/>
              <a:t>.</a:t>
            </a:r>
          </a:p>
          <a:p>
            <a:pPr algn="just"/>
            <a:r>
              <a:rPr lang="en-US" altLang="en-US" sz="2500" dirty="0"/>
              <a:t>Linux uses a </a:t>
            </a:r>
            <a:r>
              <a:rPr lang="en-US" altLang="en-US" sz="2500" b="1" dirty="0"/>
              <a:t>linked-list data structure</a:t>
            </a:r>
            <a:r>
              <a:rPr lang="en-US" altLang="en-US" sz="2500" dirty="0"/>
              <a:t>.</a:t>
            </a:r>
          </a:p>
          <a:p>
            <a:pPr algn="just"/>
            <a:r>
              <a:rPr lang="en-US" altLang="en-US" sz="2500" dirty="0"/>
              <a:t>But, if the number of entries becomes greater than 32, Linux will convert linked-list into tree data structure.</a:t>
            </a:r>
          </a:p>
          <a:p>
            <a:pPr algn="just"/>
            <a:endParaRPr lang="en-US" altLang="en-US" sz="2500" dirty="0"/>
          </a:p>
          <a:p>
            <a:pPr algn="just"/>
            <a:r>
              <a:rPr lang="en-US" altLang="en-US" sz="2500" b="1" dirty="0"/>
              <a:t>Paging</a:t>
            </a:r>
            <a:r>
              <a:rPr lang="en-US" altLang="en-US" sz="2500" dirty="0"/>
              <a:t> is done almost similar in both the OS.</a:t>
            </a:r>
          </a:p>
          <a:p>
            <a:pPr algn="just"/>
            <a:r>
              <a:rPr lang="en-US" altLang="en-US" sz="2500" dirty="0"/>
              <a:t>Both can access </a:t>
            </a:r>
            <a:r>
              <a:rPr lang="en-US" altLang="en-US" sz="2500" b="1" dirty="0"/>
              <a:t>up to 4GB</a:t>
            </a:r>
            <a:r>
              <a:rPr lang="en-US" altLang="en-US" sz="2500" dirty="0"/>
              <a:t> of physical memory.</a:t>
            </a:r>
            <a:endParaRPr lang="en-US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>
            <a:extLst>
              <a:ext uri="{FF2B5EF4-FFF2-40B4-BE49-F238E27FC236}">
                <a16:creationId xmlns:a16="http://schemas.microsoft.com/office/drawing/2014/main" id="{67267A3B-1D6D-41D4-74C2-EED5F41BC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u="sng"/>
              <a:t>Basic differences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F27675A-7457-E0B6-96D7-792B6B0528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2643810"/>
              </p:ext>
            </p:extLst>
          </p:nvPr>
        </p:nvGraphicFramePr>
        <p:xfrm>
          <a:off x="838200" y="1577975"/>
          <a:ext cx="10694988" cy="4984751"/>
        </p:xfrm>
        <a:graphic>
          <a:graphicData uri="http://schemas.openxmlformats.org/drawingml/2006/table">
            <a:tbl>
              <a:tblPr/>
              <a:tblGrid>
                <a:gridCol w="3565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3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4063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87379" marR="87379" marT="87370" marB="8737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D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LINUX</a:t>
                      </a:r>
                    </a:p>
                  </a:txBody>
                  <a:tcPr marL="87379" marR="87379" marT="87370" marB="8737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D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WINDOWS</a:t>
                      </a:r>
                    </a:p>
                  </a:txBody>
                  <a:tcPr marL="87379" marR="87379" marT="87370" marB="8737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8188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Cost</a:t>
                      </a:r>
                      <a:b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</a:b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87379" marR="87379" marT="87370" marB="8737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Free of cost</a:t>
                      </a:r>
                      <a:b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</a:b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87379" marR="87379" marT="87370" marB="8737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Expensive</a:t>
                      </a:r>
                    </a:p>
                  </a:txBody>
                  <a:tcPr marL="87379" marR="87379" marT="87370" marB="8737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8188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Open source</a:t>
                      </a:r>
                      <a:b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</a:b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87379" marR="87379" marT="87370" marB="8737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Yes</a:t>
                      </a:r>
                      <a:b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</a:b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87379" marR="87379" marT="87370" marB="8737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No</a:t>
                      </a:r>
                    </a:p>
                  </a:txBody>
                  <a:tcPr marL="87379" marR="87379" marT="87370" marB="8737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8062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Customizable</a:t>
                      </a:r>
                      <a:b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</a:br>
                      <a:b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</a:b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87379" marR="87379" marT="87370" marB="8737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Yes</a:t>
                      </a:r>
                      <a:b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</a:b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87379" marR="87379" marT="87370" marB="8737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No</a:t>
                      </a:r>
                    </a:p>
                  </a:txBody>
                  <a:tcPr marL="87379" marR="87379" marT="87370" marB="8737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8188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Security</a:t>
                      </a:r>
                      <a:b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</a:b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87379" marR="87379" marT="87370" marB="8737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More secure</a:t>
                      </a:r>
                      <a:b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</a:b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87379" marR="87379" marT="87370" marB="8737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Vulnerable to viruses and malware attacks.</a:t>
                      </a:r>
                    </a:p>
                  </a:txBody>
                  <a:tcPr marL="87379" marR="87379" marT="87370" marB="8737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8062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87379" marR="87379" marT="87370" marB="8737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87379" marR="87379" marT="87370" marB="8737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87379" marR="87379" marT="87370" marB="8737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3DFA4B1-B70F-697F-C54D-65656561C5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3248356"/>
              </p:ext>
            </p:extLst>
          </p:nvPr>
        </p:nvGraphicFramePr>
        <p:xfrm>
          <a:off x="639763" y="977900"/>
          <a:ext cx="11064875" cy="4216400"/>
        </p:xfrm>
        <a:graphic>
          <a:graphicData uri="http://schemas.openxmlformats.org/drawingml/2006/table">
            <a:tbl>
              <a:tblPr/>
              <a:tblGrid>
                <a:gridCol w="3687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9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7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5410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Separation of the directories using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b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</a:b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86170" marR="86170" marT="86170" marB="8617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Back slash</a:t>
                      </a:r>
                      <a:b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</a:b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86170" marR="86170" marT="86170" marB="8617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Forward slash</a:t>
                      </a:r>
                    </a:p>
                  </a:txBody>
                  <a:tcPr marL="86170" marR="86170" marT="86170" marB="8617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410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File names</a:t>
                      </a:r>
                      <a:b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</a:br>
                      <a:b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</a:b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86170" marR="86170" marT="86170" marB="8617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Case sensitive</a:t>
                      </a:r>
                      <a:b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</a:b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86170" marR="86170" marT="86170" marB="8617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Case insensitive</a:t>
                      </a:r>
                    </a:p>
                  </a:txBody>
                  <a:tcPr marL="86170" marR="86170" marT="86170" marB="8617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410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File system</a:t>
                      </a:r>
                      <a:b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</a:b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86170" marR="86170" marT="86170" marB="8617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EXT2, EXT3, EXT4, Reisers FS, XFS and JFS</a:t>
                      </a:r>
                      <a:b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</a:b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86170" marR="86170" marT="86170" marB="8617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FAT, FAT32, NTFS and ReFS</a:t>
                      </a:r>
                      <a:b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</a:b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86170" marR="86170" marT="86170" marB="8617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410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Efficiency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</a:b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86170" marR="86170" marT="86170" marB="8617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Effective running efficiency</a:t>
                      </a:r>
                      <a:b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</a:b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86170" marR="86170" marT="86170" marB="8617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Lower than Linux</a:t>
                      </a:r>
                    </a:p>
                  </a:txBody>
                  <a:tcPr marL="86170" marR="86170" marT="86170" marB="8617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FAF8AF0-884E-60B0-12D7-2E54436D7F63}"/>
              </a:ext>
            </a:extLst>
          </p:cNvPr>
          <p:cNvGraphicFramePr>
            <a:graphicFrameLocks noGrp="1"/>
          </p:cNvGraphicFramePr>
          <p:nvPr/>
        </p:nvGraphicFramePr>
        <p:xfrm>
          <a:off x="639763" y="271463"/>
          <a:ext cx="11064875" cy="706437"/>
        </p:xfrm>
        <a:graphic>
          <a:graphicData uri="http://schemas.openxmlformats.org/drawingml/2006/table">
            <a:tbl>
              <a:tblPr/>
              <a:tblGrid>
                <a:gridCol w="3687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9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7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6437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87379" marR="87379" marT="87370" marB="8737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D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LINUX</a:t>
                      </a:r>
                    </a:p>
                  </a:txBody>
                  <a:tcPr marL="87379" marR="87379" marT="87370" marB="8737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D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WINDOWS</a:t>
                      </a:r>
                    </a:p>
                  </a:txBody>
                  <a:tcPr marL="87379" marR="87379" marT="87370" marB="8737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</TotalTime>
  <Words>559</Words>
  <Application>Microsoft Office PowerPoint</Application>
  <PresentationFormat>Widescreen</PresentationFormat>
  <Paragraphs>102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Comparison of  Windows &amp; Linux OS</vt:lpstr>
      <vt:lpstr>History of Linux</vt:lpstr>
      <vt:lpstr>History of Windows</vt:lpstr>
      <vt:lpstr>Versions of windows</vt:lpstr>
      <vt:lpstr>Distros of Linux</vt:lpstr>
      <vt:lpstr>DIFFERENCES</vt:lpstr>
      <vt:lpstr>Differences in MEMORY MANAGEMENT </vt:lpstr>
      <vt:lpstr>Basic differences</vt:lpstr>
      <vt:lpstr>PowerPoint Presentation</vt:lpstr>
      <vt:lpstr>PowerPoint Presentation</vt:lpstr>
      <vt:lpstr>GUI DIFFERENCES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Multimedia and Productivity Applications availability </vt:lpstr>
      <vt:lpstr>Gaming Applications</vt:lpstr>
      <vt:lpstr>Installation of  Windows Subsystem For Linux (WSL)</vt:lpstr>
      <vt:lpstr>  Follow: https://learn.microsoft.com/en-us/windows/wsl/install  https://www.youtube.com/watch?v=_fntjriRe48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&amp; Linux OS Comparison</dc:title>
  <dc:creator>Microsoft Office User</dc:creator>
  <cp:lastModifiedBy>Ashraful Islam Paran</cp:lastModifiedBy>
  <cp:revision>52</cp:revision>
  <dcterms:created xsi:type="dcterms:W3CDTF">2018-07-12T07:41:44Z</dcterms:created>
  <dcterms:modified xsi:type="dcterms:W3CDTF">2025-11-07T06:44:15Z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2025-09-16T13:53:52Z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248d3fd5-07bc-47d9-926d-1556b634441f</vt:lpwstr>
  </property>
  <property fmtid="{D5CDD505-2E9C-101B-9397-08002B2CF9AE}" pid="7" name="MSIP_Label_defa4170-0d19-0005-0004-bc88714345d2_ActionId">
    <vt:lpwstr>57c954c4-9db8-4808-b9c1-619a5a264514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10, 3, 0, 1</vt:lpwstr>
  </property>
</Properties>
</file>